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675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 Tweddle" initials="KT" lastIdx="1" clrIdx="0">
    <p:extLst>
      <p:ext uri="{19B8F6BF-5375-455C-9EA6-DF929625EA0E}">
        <p15:presenceInfo xmlns:p15="http://schemas.microsoft.com/office/powerpoint/2012/main" userId="S-1-5-21-343818398-854245398-839522115-73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DE9"/>
    <a:srgbClr val="1F4E79"/>
    <a:srgbClr val="DEEBF7"/>
    <a:srgbClr val="8AB8E2"/>
    <a:srgbClr val="93C571"/>
    <a:srgbClr val="BEDEAA"/>
    <a:srgbClr val="B2D69A"/>
    <a:srgbClr val="385B23"/>
    <a:srgbClr val="25F3F3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882" y="-30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369D3-C012-411F-BFD3-FC1BB92FA94C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1E144-6B06-4745-A838-5E7B2562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629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1E144-6B06-4745-A838-5E7B256235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71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21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4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3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24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6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3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2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2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3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42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07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AB8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74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5">
            <a:extLst>
              <a:ext uri="{FF2B5EF4-FFF2-40B4-BE49-F238E27FC236}">
                <a16:creationId xmlns:a16="http://schemas.microsoft.com/office/drawing/2014/main" id="{67F0108F-9039-4399-9773-91DE2C3041A0}"/>
              </a:ext>
            </a:extLst>
          </p:cNvPr>
          <p:cNvSpPr>
            <a:spLocks/>
          </p:cNvSpPr>
          <p:nvPr/>
        </p:nvSpPr>
        <p:spPr bwMode="auto">
          <a:xfrm rot="10800000">
            <a:off x="3295916" y="9716461"/>
            <a:ext cx="5111378" cy="2840210"/>
          </a:xfrm>
          <a:custGeom>
            <a:avLst/>
            <a:gdLst>
              <a:gd name="T0" fmla="*/ 2969 w 3735"/>
              <a:gd name="T1" fmla="*/ 207 h 1395"/>
              <a:gd name="T2" fmla="*/ 2969 w 3735"/>
              <a:gd name="T3" fmla="*/ 206 h 1395"/>
              <a:gd name="T4" fmla="*/ 2969 w 3735"/>
              <a:gd name="T5" fmla="*/ 206 h 1395"/>
              <a:gd name="T6" fmla="*/ 3317 w 3735"/>
              <a:gd name="T7" fmla="*/ 350 h 1395"/>
              <a:gd name="T8" fmla="*/ 3317 w 3735"/>
              <a:gd name="T9" fmla="*/ 1045 h 1395"/>
              <a:gd name="T10" fmla="*/ 2969 w 3735"/>
              <a:gd name="T11" fmla="*/ 1189 h 1395"/>
              <a:gd name="T12" fmla="*/ 2622 w 3735"/>
              <a:gd name="T13" fmla="*/ 1045 h 1395"/>
              <a:gd name="T14" fmla="*/ 2476 w 3735"/>
              <a:gd name="T15" fmla="*/ 1191 h 1395"/>
              <a:gd name="T16" fmla="*/ 2969 w 3735"/>
              <a:gd name="T17" fmla="*/ 1395 h 1395"/>
              <a:gd name="T18" fmla="*/ 3462 w 3735"/>
              <a:gd name="T19" fmla="*/ 1191 h 1395"/>
              <a:gd name="T20" fmla="*/ 3462 w 3735"/>
              <a:gd name="T21" fmla="*/ 204 h 1395"/>
              <a:gd name="T22" fmla="*/ 2969 w 3735"/>
              <a:gd name="T23" fmla="*/ 0 h 1395"/>
              <a:gd name="T24" fmla="*/ 2969 w 3735"/>
              <a:gd name="T25" fmla="*/ 0 h 1395"/>
              <a:gd name="T26" fmla="*/ 2969 w 3735"/>
              <a:gd name="T27" fmla="*/ 0 h 1395"/>
              <a:gd name="T28" fmla="*/ 0 w 3735"/>
              <a:gd name="T29" fmla="*/ 0 h 1395"/>
              <a:gd name="T30" fmla="*/ 0 w 3735"/>
              <a:gd name="T31" fmla="*/ 207 h 1395"/>
              <a:gd name="T32" fmla="*/ 2969 w 3735"/>
              <a:gd name="T33" fmla="*/ 207 h 1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35" h="1395">
                <a:moveTo>
                  <a:pt x="2969" y="207"/>
                </a:moveTo>
                <a:cubicBezTo>
                  <a:pt x="2969" y="206"/>
                  <a:pt x="2969" y="206"/>
                  <a:pt x="2969" y="206"/>
                </a:cubicBezTo>
                <a:cubicBezTo>
                  <a:pt x="2969" y="206"/>
                  <a:pt x="2969" y="206"/>
                  <a:pt x="2969" y="206"/>
                </a:cubicBezTo>
                <a:cubicBezTo>
                  <a:pt x="3095" y="206"/>
                  <a:pt x="3221" y="254"/>
                  <a:pt x="3317" y="350"/>
                </a:cubicBezTo>
                <a:cubicBezTo>
                  <a:pt x="3508" y="542"/>
                  <a:pt x="3508" y="853"/>
                  <a:pt x="3317" y="1045"/>
                </a:cubicBezTo>
                <a:cubicBezTo>
                  <a:pt x="3221" y="1141"/>
                  <a:pt x="3095" y="1188"/>
                  <a:pt x="2969" y="1189"/>
                </a:cubicBezTo>
                <a:cubicBezTo>
                  <a:pt x="2844" y="1189"/>
                  <a:pt x="2718" y="1141"/>
                  <a:pt x="2622" y="1045"/>
                </a:cubicBezTo>
                <a:cubicBezTo>
                  <a:pt x="2476" y="1191"/>
                  <a:pt x="2476" y="1191"/>
                  <a:pt x="2476" y="1191"/>
                </a:cubicBezTo>
                <a:cubicBezTo>
                  <a:pt x="2612" y="1327"/>
                  <a:pt x="2791" y="1395"/>
                  <a:pt x="2969" y="1395"/>
                </a:cubicBezTo>
                <a:cubicBezTo>
                  <a:pt x="3148" y="1395"/>
                  <a:pt x="3326" y="1327"/>
                  <a:pt x="3462" y="1191"/>
                </a:cubicBezTo>
                <a:cubicBezTo>
                  <a:pt x="3735" y="918"/>
                  <a:pt x="3735" y="477"/>
                  <a:pt x="3462" y="204"/>
                </a:cubicBezTo>
                <a:cubicBezTo>
                  <a:pt x="3326" y="68"/>
                  <a:pt x="3148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07"/>
                  <a:pt x="0" y="207"/>
                  <a:pt x="0" y="207"/>
                </a:cubicBezTo>
                <a:lnTo>
                  <a:pt x="2969" y="20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52" name="Freeform 5">
            <a:extLst>
              <a:ext uri="{FF2B5EF4-FFF2-40B4-BE49-F238E27FC236}">
                <a16:creationId xmlns:a16="http://schemas.microsoft.com/office/drawing/2014/main" id="{768FB9FD-508C-45FB-B9A4-5A199142D858}"/>
              </a:ext>
            </a:extLst>
          </p:cNvPr>
          <p:cNvSpPr>
            <a:spLocks/>
          </p:cNvSpPr>
          <p:nvPr/>
        </p:nvSpPr>
        <p:spPr bwMode="auto">
          <a:xfrm>
            <a:off x="1432801" y="1161027"/>
            <a:ext cx="5111378" cy="2840210"/>
          </a:xfrm>
          <a:custGeom>
            <a:avLst/>
            <a:gdLst>
              <a:gd name="T0" fmla="*/ 2969 w 3735"/>
              <a:gd name="T1" fmla="*/ 207 h 1395"/>
              <a:gd name="T2" fmla="*/ 2969 w 3735"/>
              <a:gd name="T3" fmla="*/ 206 h 1395"/>
              <a:gd name="T4" fmla="*/ 2969 w 3735"/>
              <a:gd name="T5" fmla="*/ 206 h 1395"/>
              <a:gd name="T6" fmla="*/ 3317 w 3735"/>
              <a:gd name="T7" fmla="*/ 350 h 1395"/>
              <a:gd name="T8" fmla="*/ 3317 w 3735"/>
              <a:gd name="T9" fmla="*/ 1045 h 1395"/>
              <a:gd name="T10" fmla="*/ 2969 w 3735"/>
              <a:gd name="T11" fmla="*/ 1189 h 1395"/>
              <a:gd name="T12" fmla="*/ 2622 w 3735"/>
              <a:gd name="T13" fmla="*/ 1045 h 1395"/>
              <a:gd name="T14" fmla="*/ 2476 w 3735"/>
              <a:gd name="T15" fmla="*/ 1191 h 1395"/>
              <a:gd name="T16" fmla="*/ 2969 w 3735"/>
              <a:gd name="T17" fmla="*/ 1395 h 1395"/>
              <a:gd name="T18" fmla="*/ 3462 w 3735"/>
              <a:gd name="T19" fmla="*/ 1191 h 1395"/>
              <a:gd name="T20" fmla="*/ 3462 w 3735"/>
              <a:gd name="T21" fmla="*/ 204 h 1395"/>
              <a:gd name="T22" fmla="*/ 2969 w 3735"/>
              <a:gd name="T23" fmla="*/ 0 h 1395"/>
              <a:gd name="T24" fmla="*/ 2969 w 3735"/>
              <a:gd name="T25" fmla="*/ 0 h 1395"/>
              <a:gd name="T26" fmla="*/ 2969 w 3735"/>
              <a:gd name="T27" fmla="*/ 0 h 1395"/>
              <a:gd name="T28" fmla="*/ 0 w 3735"/>
              <a:gd name="T29" fmla="*/ 0 h 1395"/>
              <a:gd name="T30" fmla="*/ 0 w 3735"/>
              <a:gd name="T31" fmla="*/ 207 h 1395"/>
              <a:gd name="T32" fmla="*/ 2969 w 3735"/>
              <a:gd name="T33" fmla="*/ 207 h 1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35" h="1395">
                <a:moveTo>
                  <a:pt x="2969" y="207"/>
                </a:moveTo>
                <a:cubicBezTo>
                  <a:pt x="2969" y="206"/>
                  <a:pt x="2969" y="206"/>
                  <a:pt x="2969" y="206"/>
                </a:cubicBezTo>
                <a:cubicBezTo>
                  <a:pt x="2969" y="206"/>
                  <a:pt x="2969" y="206"/>
                  <a:pt x="2969" y="206"/>
                </a:cubicBezTo>
                <a:cubicBezTo>
                  <a:pt x="3095" y="206"/>
                  <a:pt x="3221" y="254"/>
                  <a:pt x="3317" y="350"/>
                </a:cubicBezTo>
                <a:cubicBezTo>
                  <a:pt x="3508" y="542"/>
                  <a:pt x="3508" y="853"/>
                  <a:pt x="3317" y="1045"/>
                </a:cubicBezTo>
                <a:cubicBezTo>
                  <a:pt x="3221" y="1141"/>
                  <a:pt x="3095" y="1188"/>
                  <a:pt x="2969" y="1189"/>
                </a:cubicBezTo>
                <a:cubicBezTo>
                  <a:pt x="2844" y="1189"/>
                  <a:pt x="2718" y="1141"/>
                  <a:pt x="2622" y="1045"/>
                </a:cubicBezTo>
                <a:cubicBezTo>
                  <a:pt x="2476" y="1191"/>
                  <a:pt x="2476" y="1191"/>
                  <a:pt x="2476" y="1191"/>
                </a:cubicBezTo>
                <a:cubicBezTo>
                  <a:pt x="2612" y="1327"/>
                  <a:pt x="2791" y="1395"/>
                  <a:pt x="2969" y="1395"/>
                </a:cubicBezTo>
                <a:cubicBezTo>
                  <a:pt x="3148" y="1395"/>
                  <a:pt x="3326" y="1327"/>
                  <a:pt x="3462" y="1191"/>
                </a:cubicBezTo>
                <a:cubicBezTo>
                  <a:pt x="3735" y="918"/>
                  <a:pt x="3735" y="477"/>
                  <a:pt x="3462" y="204"/>
                </a:cubicBezTo>
                <a:cubicBezTo>
                  <a:pt x="3326" y="68"/>
                  <a:pt x="3148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07"/>
                  <a:pt x="0" y="207"/>
                  <a:pt x="0" y="207"/>
                </a:cubicBezTo>
                <a:lnTo>
                  <a:pt x="2969" y="207"/>
                </a:lnTo>
                <a:close/>
              </a:path>
            </a:pathLst>
          </a:custGeom>
          <a:solidFill>
            <a:srgbClr val="1F4E79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AD7D17C0-A22A-4CE5-84C6-BED275614EBE}"/>
              </a:ext>
            </a:extLst>
          </p:cNvPr>
          <p:cNvSpPr>
            <a:spLocks/>
          </p:cNvSpPr>
          <p:nvPr/>
        </p:nvSpPr>
        <p:spPr bwMode="auto">
          <a:xfrm>
            <a:off x="3295916" y="2733740"/>
            <a:ext cx="1724033" cy="3114865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60" name="Freeform 9">
            <a:extLst>
              <a:ext uri="{FF2B5EF4-FFF2-40B4-BE49-F238E27FC236}">
                <a16:creationId xmlns:a16="http://schemas.microsoft.com/office/drawing/2014/main" id="{3B8477D8-C61C-4124-90F8-8E57DF85ABA7}"/>
              </a:ext>
            </a:extLst>
          </p:cNvPr>
          <p:cNvSpPr>
            <a:spLocks/>
          </p:cNvSpPr>
          <p:nvPr/>
        </p:nvSpPr>
        <p:spPr bwMode="auto">
          <a:xfrm rot="10800000">
            <a:off x="4820145" y="4443796"/>
            <a:ext cx="1724033" cy="3114865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63" name="Freeform 9">
            <a:extLst>
              <a:ext uri="{FF2B5EF4-FFF2-40B4-BE49-F238E27FC236}">
                <a16:creationId xmlns:a16="http://schemas.microsoft.com/office/drawing/2014/main" id="{320A28BC-AE81-4C0B-AB73-E7F89498D279}"/>
              </a:ext>
            </a:extLst>
          </p:cNvPr>
          <p:cNvSpPr>
            <a:spLocks/>
          </p:cNvSpPr>
          <p:nvPr/>
        </p:nvSpPr>
        <p:spPr bwMode="auto">
          <a:xfrm>
            <a:off x="3295916" y="6156317"/>
            <a:ext cx="1724033" cy="3114865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64" name="Freeform 9">
            <a:extLst>
              <a:ext uri="{FF2B5EF4-FFF2-40B4-BE49-F238E27FC236}">
                <a16:creationId xmlns:a16="http://schemas.microsoft.com/office/drawing/2014/main" id="{C3A22756-C715-4C00-916F-5C1529273802}"/>
              </a:ext>
            </a:extLst>
          </p:cNvPr>
          <p:cNvSpPr>
            <a:spLocks/>
          </p:cNvSpPr>
          <p:nvPr/>
        </p:nvSpPr>
        <p:spPr bwMode="auto">
          <a:xfrm rot="10800000">
            <a:off x="4820145" y="7868839"/>
            <a:ext cx="1724033" cy="3114865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2964">
              <a:latin typeface="+mj-lt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15115CF-F0E3-449F-88AB-FE290723C434}"/>
              </a:ext>
            </a:extLst>
          </p:cNvPr>
          <p:cNvSpPr txBox="1"/>
          <p:nvPr/>
        </p:nvSpPr>
        <p:spPr>
          <a:xfrm>
            <a:off x="286255" y="44627"/>
            <a:ext cx="2121107" cy="18047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defTabSz="1280128">
              <a:defRPr/>
            </a:pPr>
            <a:r>
              <a:rPr lang="en-GB" sz="1000" b="1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Experiences/visits/visitors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Fantasy visitors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Hidden forest doors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Potion making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Colour mixing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Pond dipping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Unicorn Poo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Fire breathing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Fairy hunt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Fairy dust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15115CF-F0E3-449F-88AB-FE290723C434}"/>
              </a:ext>
            </a:extLst>
          </p:cNvPr>
          <p:cNvSpPr txBox="1"/>
          <p:nvPr/>
        </p:nvSpPr>
        <p:spPr>
          <a:xfrm>
            <a:off x="2081991" y="11825739"/>
            <a:ext cx="1694224" cy="9534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defTabSz="1280128">
              <a:defRPr/>
            </a:pPr>
            <a:r>
              <a:rPr lang="en-GB" sz="1000" b="1">
                <a:latin typeface="+mj-lt"/>
                <a:ea typeface="Noto Sans" panose="020B0502040504020204" pitchFamily="34"/>
                <a:cs typeface="Noto Sans" panose="020B0502040504020204" pitchFamily="34"/>
              </a:rPr>
              <a:t>Self – Regulation</a:t>
            </a: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By the end of Summer 1, children will: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Zones of Regulation</a:t>
            </a:r>
            <a:endParaRPr lang="en-GB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5115CF-F0E3-449F-88AB-FE290723C434}"/>
              </a:ext>
            </a:extLst>
          </p:cNvPr>
          <p:cNvSpPr txBox="1"/>
          <p:nvPr/>
        </p:nvSpPr>
        <p:spPr>
          <a:xfrm>
            <a:off x="344753" y="2223328"/>
            <a:ext cx="2780869" cy="49366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1280128">
              <a:defRPr/>
            </a:pPr>
            <a:r>
              <a:rPr lang="en-GB" sz="1000" b="1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Key Texts</a:t>
            </a:r>
          </a:p>
          <a:p>
            <a:pPr defTabSz="1280128">
              <a:defRPr/>
            </a:pPr>
            <a:r>
              <a:rPr lang="en-GB" sz="1000" u="sng" dirty="0">
                <a:ea typeface="Noto Sans" panose="020B0502040504020204" pitchFamily="34"/>
                <a:cs typeface="Noto Sans" panose="020B0502040504020204" pitchFamily="34"/>
              </a:rPr>
              <a:t>Nursery Rhymes, songs, poetry</a:t>
            </a:r>
            <a:r>
              <a:rPr lang="en-GB" sz="1000" dirty="0">
                <a:ea typeface="Noto Sans" panose="020B0502040504020204" pitchFamily="34"/>
                <a:cs typeface="Noto Sans" panose="020B0502040504020204" pitchFamily="34"/>
              </a:rPr>
              <a:t>:</a:t>
            </a:r>
          </a:p>
          <a:p>
            <a:pPr defTabSz="1280128">
              <a:defRPr/>
            </a:pPr>
            <a:r>
              <a:rPr lang="en-GB" sz="1000" dirty="0">
                <a:ea typeface="Noto Sans" panose="020B0502040504020204" pitchFamily="34"/>
                <a:cs typeface="Noto Sans" panose="020B0502040504020204" pitchFamily="34"/>
              </a:rPr>
              <a:t>Green Eggs and Ham </a:t>
            </a:r>
            <a:r>
              <a:rPr lang="en-GB" sz="1000" dirty="0" err="1">
                <a:ea typeface="Noto Sans" panose="020B0502040504020204" pitchFamily="34"/>
                <a:cs typeface="Noto Sans" panose="020B0502040504020204" pitchFamily="34"/>
              </a:rPr>
              <a:t>Dr.</a:t>
            </a:r>
            <a:r>
              <a:rPr lang="en-GB" sz="1000" dirty="0">
                <a:ea typeface="Noto Sans" panose="020B0502040504020204" pitchFamily="34"/>
                <a:cs typeface="Noto Sans" panose="020B0502040504020204" pitchFamily="34"/>
              </a:rPr>
              <a:t> Seuss</a:t>
            </a:r>
          </a:p>
          <a:p>
            <a:pPr defTabSz="1280128">
              <a:defRPr/>
            </a:pPr>
            <a:r>
              <a:rPr lang="en-GB" sz="1000" dirty="0">
                <a:ea typeface="Noto Sans" panose="020B0502040504020204" pitchFamily="34"/>
                <a:cs typeface="Noto Sans" panose="020B0502040504020204" pitchFamily="34"/>
              </a:rPr>
              <a:t>The Smallest Girl in the Class Justin Roberts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How to make a unicorn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The legend of the Loch Ness Monster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Room on the Broom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The Kiss that Missed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Knights and Castles Non-Fiction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How to grow a unicorn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Jack and the Beanstalk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Where the Wild Things Are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Into the Forest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On the Way Home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The Princess and the Giant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Billy and the Beast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The Smartest Giant in Town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Sugar Lump and the Unicorn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Naughtiest Fairy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Prince Cinders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Twisted Fairy Tales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Smeds and Smoos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Here come the Aliens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Beegun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10 little pirates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Sunk in the night Pirates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Think Big Book</a:t>
            </a:r>
          </a:p>
          <a:p>
            <a:pPr defTabSz="1280128"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Foggy, Foggy Forest</a:t>
            </a:r>
          </a:p>
          <a:p>
            <a:pPr defTabSz="1280128">
              <a:defRPr/>
            </a:pPr>
            <a:endParaRPr lang="en-GB" sz="1000" dirty="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5115CF-F0E3-449F-88AB-FE290723C434}"/>
              </a:ext>
            </a:extLst>
          </p:cNvPr>
          <p:cNvSpPr txBox="1"/>
          <p:nvPr/>
        </p:nvSpPr>
        <p:spPr>
          <a:xfrm>
            <a:off x="6935265" y="7304368"/>
            <a:ext cx="2616407" cy="52593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defTabSz="1280128">
              <a:defRPr/>
            </a:pPr>
            <a:r>
              <a:rPr lang="en-GB" sz="1000" b="1">
                <a:latin typeface="+mj-lt"/>
                <a:ea typeface="Noto Sans" panose="020B0502040504020204" pitchFamily="34"/>
                <a:cs typeface="Noto Sans" panose="020B0502040504020204" pitchFamily="34"/>
              </a:rPr>
              <a:t>Personal, Social and Emotional Development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By the end of Summer 1, children will: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Express how they are feeling in the moment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Can use resources independently to help turn taking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Follow instructions appropriately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Be resilient and preserve through a task independently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Be able to explain the need for rules and learning behaviours (to keep us safe and happy)</a:t>
            </a: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Begin to narrate how they are keeping their body healthy independently</a:t>
            </a:r>
            <a:endParaRPr lang="en-GB" sz="1000">
              <a:cs typeface="Calibri"/>
            </a:endParaRPr>
          </a:p>
          <a:p>
            <a:pPr defTabSz="1280128">
              <a:defRPr/>
            </a:pPr>
            <a:endParaRPr lang="en-GB" sz="1000">
              <a:latin typeface="Calibri"/>
              <a:ea typeface="Noto Sans" panose="020B0502040504020204" pitchFamily="34"/>
              <a:cs typeface="Calibri"/>
            </a:endParaRPr>
          </a:p>
          <a:p>
            <a:pPr defTabSz="1280128">
              <a:defRPr/>
            </a:pPr>
            <a:r>
              <a:rPr lang="en-GB" sz="1000">
                <a:latin typeface="Calibri"/>
                <a:ea typeface="Noto Sans" panose="020B0502040504020204" pitchFamily="34"/>
                <a:cs typeface="Calibri"/>
              </a:rPr>
              <a:t>Learn how to keep safe</a:t>
            </a: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Explain to others why it is important to share and take turns. </a:t>
            </a:r>
            <a:endParaRPr lang="en-GB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Have secure friendships and companions. </a:t>
            </a:r>
            <a:endParaRPr lang="en-GB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Express positive thoughts and actions towards familiar adults. </a:t>
            </a:r>
            <a:endParaRPr lang="en-GB"/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r>
              <a:rPr lang="en-GB" sz="1000" b="1">
                <a:latin typeface="+mj-lt"/>
                <a:ea typeface="Noto Sans" panose="020B0502040504020204" pitchFamily="34"/>
                <a:cs typeface="Noto Sans" panose="020B0502040504020204" pitchFamily="34"/>
              </a:rPr>
              <a:t>Value of the term – Courage, Ambition, Pride, Respect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F4BA070D-B452-43ED-958B-1E957B3BB7BE}"/>
              </a:ext>
            </a:extLst>
          </p:cNvPr>
          <p:cNvSpPr txBox="1"/>
          <p:nvPr/>
        </p:nvSpPr>
        <p:spPr>
          <a:xfrm>
            <a:off x="6810005" y="5684784"/>
            <a:ext cx="2121107" cy="12939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28">
              <a:defRPr/>
            </a:pPr>
            <a:r>
              <a:rPr lang="en-GB" sz="1000" b="1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Indoors/Outdoors</a:t>
            </a:r>
          </a:p>
          <a:p>
            <a:pPr defTabSz="1280128">
              <a:defRPr/>
            </a:pPr>
            <a:r>
              <a:rPr lang="en-GB" sz="1000" dirty="0">
                <a:latin typeface="+mj-lt"/>
              </a:rPr>
              <a:t>Superheroes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Desert Islands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Fairy land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Giant land</a:t>
            </a:r>
          </a:p>
          <a:p>
            <a:pPr defTabSz="1280128">
              <a:defRPr/>
            </a:pPr>
            <a:r>
              <a:rPr lang="en-GB" sz="1000" dirty="0">
                <a:latin typeface="+mj-lt"/>
                <a:ea typeface="Noto Sans" panose="020B0502040504020204" pitchFamily="34"/>
                <a:cs typeface="Noto Sans" panose="020B0502040504020204" pitchFamily="34"/>
              </a:rPr>
              <a:t>Witches lair</a:t>
            </a:r>
            <a:endParaRPr lang="en-GB" sz="1000" b="1" dirty="0">
              <a:latin typeface="+mj-lt"/>
              <a:ea typeface="Noto Sans" panose="020B0502040504020204" pitchFamily="34"/>
              <a:cs typeface="Calibri"/>
            </a:endParaRPr>
          </a:p>
          <a:p>
            <a:pPr defTabSz="1280128">
              <a:defRPr/>
            </a:pPr>
            <a:endParaRPr lang="en-GB" sz="1000" b="1" dirty="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57539" y="9273153"/>
            <a:ext cx="1446489" cy="5725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W</a:t>
            </a:r>
            <a:r>
              <a:rPr lang="en-GB" sz="1100" b="1" dirty="0">
                <a:latin typeface="+mj-lt"/>
              </a:rPr>
              <a:t>ho can fit on the bus!?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350525" y="5764753"/>
            <a:ext cx="1449399" cy="5725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Who can </a:t>
            </a:r>
            <a:r>
              <a:rPr lang="en-US" sz="1100" b="1">
                <a:latin typeface="+mj-lt"/>
              </a:rPr>
              <a:t>we find in </a:t>
            </a:r>
            <a:r>
              <a:rPr lang="en-US" sz="1100" b="1" dirty="0">
                <a:latin typeface="+mj-lt"/>
              </a:rPr>
              <a:t>Space?</a:t>
            </a:r>
            <a:endParaRPr lang="en-GB" sz="1100" dirty="0"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38042" y="-111275"/>
            <a:ext cx="4655797" cy="61347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Up into Space and Back Again!</a:t>
            </a:r>
            <a:endParaRPr lang="en-GB" sz="2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F4FFF9-55DE-484C-92D4-AEF871FD797C}"/>
              </a:ext>
            </a:extLst>
          </p:cNvPr>
          <p:cNvSpPr txBox="1"/>
          <p:nvPr/>
        </p:nvSpPr>
        <p:spPr>
          <a:xfrm>
            <a:off x="4606683" y="4134727"/>
            <a:ext cx="1518582" cy="347633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b="1" dirty="0">
                <a:latin typeface="+mj-lt"/>
              </a:rPr>
              <a:t>Meet the Planets! </a:t>
            </a:r>
            <a:endParaRPr lang="en-GB" sz="1100" dirty="0"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85F0897-4525-493E-AF13-E86D598B1A30}"/>
              </a:ext>
            </a:extLst>
          </p:cNvPr>
          <p:cNvSpPr txBox="1"/>
          <p:nvPr/>
        </p:nvSpPr>
        <p:spPr>
          <a:xfrm>
            <a:off x="55555" y="6998484"/>
            <a:ext cx="3391218" cy="42443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defTabSz="1280128">
              <a:defRPr/>
            </a:pPr>
            <a:r>
              <a:rPr lang="en-GB" sz="1000" b="1">
                <a:ea typeface="+mn-lt"/>
                <a:cs typeface="+mn-lt"/>
              </a:rPr>
              <a:t>Physical Development</a:t>
            </a:r>
            <a:r>
              <a:rPr lang="en-GB" sz="1000">
                <a:ea typeface="+mn-lt"/>
                <a:cs typeface="+mn-lt"/>
              </a:rPr>
              <a:t> </a:t>
            </a:r>
            <a:endParaRPr lang="en-US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By the end of Summer 1, children will: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Effectively run, jump hop, climb, dance and skip at varying speeds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 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Negotiate space and obstacles in the environments considering themselves and others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Balance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two wheeled toys to manoeuvre around a route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the wrist pivot of their dominant hand, and sometimes both, to make marks and show control over small equipment and apparatus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Carry out the safe movement of larger equipment, showing balance, control and coordination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Show energy and enthusiasm while performing large movements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Hold a pencil effectively and on most occasions with a tripod grip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a selection of small tools with developing accuracy, control and effectiveness, such as scissors, brushes, and cutlery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Take care when drawing a picture </a:t>
            </a:r>
            <a:endParaRPr lang="en-GB"/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Dress and undress knowing when they are hot/cold. </a:t>
            </a:r>
            <a:endParaRPr lang="en-GB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Independently get a drink when hot or thirsty. </a:t>
            </a:r>
            <a:endParaRPr lang="en-GB">
              <a:cs typeface="Calibri"/>
            </a:endParaRP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EABA4456-1798-478D-B972-8BCF09798E22}"/>
              </a:ext>
            </a:extLst>
          </p:cNvPr>
          <p:cNvSpPr txBox="1"/>
          <p:nvPr/>
        </p:nvSpPr>
        <p:spPr>
          <a:xfrm>
            <a:off x="6890204" y="265396"/>
            <a:ext cx="2624027" cy="49366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0325" cmpd="tri">
            <a:solidFill>
              <a:srgbClr val="00206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28">
              <a:defRPr/>
            </a:pPr>
            <a:r>
              <a:rPr lang="en-GB" sz="1000" b="1">
                <a:latin typeface="+mj-lt"/>
                <a:ea typeface="Noto Sans" panose="020B0502040504020204" pitchFamily="34"/>
                <a:cs typeface="Noto Sans" panose="020B0502040504020204" pitchFamily="34"/>
              </a:rPr>
              <a:t>Communication and Language</a:t>
            </a:r>
          </a:p>
          <a:p>
            <a:pPr defTabSz="1280128">
              <a:defRPr/>
            </a:pPr>
            <a:r>
              <a:rPr lang="en-GB" sz="1000">
                <a:latin typeface="+mj-lt"/>
                <a:ea typeface="Noto Sans" panose="020B0502040504020204" pitchFamily="34"/>
                <a:cs typeface="Noto Sans" panose="020B0502040504020204" pitchFamily="34"/>
              </a:rPr>
              <a:t>By the end of Summer 1, children will:</a:t>
            </a: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Listen to stories, rhymes, discussions and 2 part instructions during whole class discussions and at other times of the day responding with relevant comments, questions or actions</a:t>
            </a:r>
            <a:endParaRPr lang="en-US" sz="1000">
              <a:ea typeface="+mn-lt"/>
              <a:cs typeface="+mn-lt"/>
            </a:endParaRP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full sentences to articulate actions/play independently</a:t>
            </a:r>
            <a:endParaRPr lang="en-US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a developing vocabulary within sentences in response to speaker with a given stimulus</a:t>
            </a:r>
            <a:endParaRPr lang="en-US" sz="1000">
              <a:ea typeface="+mn-lt"/>
              <a:cs typeface="+mn-lt"/>
            </a:endParaRP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Begin to have two way conversations with peers about things of high interest to them</a:t>
            </a: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'but’ and ‘so’ to join sentences</a:t>
            </a:r>
            <a:endParaRPr lang="en-US" sz="1000">
              <a:ea typeface="+mn-lt"/>
              <a:cs typeface="+mn-lt"/>
            </a:endParaRP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Use an appropriate voice to represent common emotions e.g. sad/happy and adjust volume of their voice to the situation</a:t>
            </a:r>
            <a:endParaRPr lang="en-US" sz="1000">
              <a:ea typeface="+mn-lt"/>
              <a:cs typeface="+mn-lt"/>
            </a:endParaRPr>
          </a:p>
          <a:p>
            <a:pPr defTabSz="1280128">
              <a:defRPr/>
            </a:pPr>
            <a:endParaRPr lang="en-GB" sz="1000">
              <a:ea typeface="+mn-lt"/>
              <a:cs typeface="+mn-lt"/>
            </a:endParaRPr>
          </a:p>
          <a:p>
            <a:pPr defTabSz="1280128">
              <a:defRPr/>
            </a:pPr>
            <a:r>
              <a:rPr lang="en-GB" sz="1000">
                <a:ea typeface="+mn-lt"/>
                <a:cs typeface="+mn-lt"/>
              </a:rPr>
              <a:t>Independently use friendship questions and responses.</a:t>
            </a:r>
            <a:endParaRPr lang="en-GB"/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  <a:p>
            <a:pPr defTabSz="1280128">
              <a:defRPr/>
            </a:pPr>
            <a:endParaRPr lang="en-GB" sz="1000">
              <a:latin typeface="+mj-lt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A0159-4C9E-0B88-4F63-BC190B4E4F4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31" b="97683" l="9744" r="953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703" y="1600452"/>
            <a:ext cx="1162159" cy="15435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DC12F2-7A98-2641-531E-380C05FAB6B6}"/>
              </a:ext>
            </a:extLst>
          </p:cNvPr>
          <p:cNvSpPr txBox="1"/>
          <p:nvPr/>
        </p:nvSpPr>
        <p:spPr>
          <a:xfrm>
            <a:off x="3890839" y="1483435"/>
            <a:ext cx="1529963" cy="347633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O</a:t>
            </a:r>
            <a:r>
              <a:rPr lang="en-GB" sz="1100" b="1" dirty="0"/>
              <a:t>ff to the Moon</a:t>
            </a:r>
            <a:endParaRPr lang="en-GB" sz="1100" dirty="0"/>
          </a:p>
        </p:txBody>
      </p:sp>
      <p:sp>
        <p:nvSpPr>
          <p:cNvPr id="15" name="AutoShape 12" descr="A Dark, Dark Ta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C4676F6-BCD3-40DF-8A30-603F66BD4681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4167448" y="1929771"/>
            <a:ext cx="1392152" cy="123031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A290B9B-8DF4-4CB2-A904-6EAC8FB40099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76" b="6706"/>
          <a:stretch/>
        </p:blipFill>
        <p:spPr bwMode="auto">
          <a:xfrm>
            <a:off x="3449077" y="3725432"/>
            <a:ext cx="1085804" cy="14256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3D25438-F5E8-4C6B-92A2-DE4FB3FFC228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4899935" y="5387858"/>
            <a:ext cx="1319329" cy="131555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D9872628-0D82-4066-9D2C-4AA76D883C04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144" y="7197958"/>
            <a:ext cx="1245993" cy="1576657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D501CBBD-3731-4B23-BBCF-87AE04FB259A}"/>
              </a:ext>
            </a:extLst>
          </p:cNvPr>
          <p:cNvSpPr txBox="1"/>
          <p:nvPr/>
        </p:nvSpPr>
        <p:spPr>
          <a:xfrm>
            <a:off x="3285207" y="7238249"/>
            <a:ext cx="1545647" cy="1022449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Above the cities! London, Paris, Italy, New York, Beijing, Sydney!</a:t>
            </a:r>
            <a:endParaRPr lang="en-GB" sz="1100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3CBFDB-950F-4A4E-A44A-6F1B83C97C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4761" y="9054149"/>
            <a:ext cx="1409897" cy="1524213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2A47761F-071F-464A-8DC7-65597E7A02B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469" y="10856593"/>
            <a:ext cx="1251747" cy="154625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32AEC8D5-A54B-4A97-AEC7-3131993E32F1}"/>
              </a:ext>
            </a:extLst>
          </p:cNvPr>
          <p:cNvSpPr txBox="1"/>
          <p:nvPr/>
        </p:nvSpPr>
        <p:spPr>
          <a:xfrm>
            <a:off x="5342892" y="11226035"/>
            <a:ext cx="1446489" cy="79751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Teddy’s trip on the train and the Lost Property Office!</a:t>
            </a:r>
            <a:endParaRPr lang="en-GB" sz="1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680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7304</TotalTime>
  <Words>651</Words>
  <Application>Microsoft Office PowerPoint</Application>
  <PresentationFormat>A3 Paper (297x420 mm)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Noto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Kat Tweddle</cp:lastModifiedBy>
  <cp:revision>150</cp:revision>
  <cp:lastPrinted>2024-07-22T15:35:46Z</cp:lastPrinted>
  <dcterms:created xsi:type="dcterms:W3CDTF">2017-12-05T16:25:52Z</dcterms:created>
  <dcterms:modified xsi:type="dcterms:W3CDTF">2026-03-24T17:47:00Z</dcterms:modified>
</cp:coreProperties>
</file>